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75" r:id="rId5"/>
    <p:sldId id="276" r:id="rId6"/>
    <p:sldId id="258" r:id="rId7"/>
    <p:sldId id="274" r:id="rId8"/>
    <p:sldId id="259" r:id="rId9"/>
    <p:sldId id="260" r:id="rId10"/>
    <p:sldId id="261" r:id="rId11"/>
    <p:sldId id="262" r:id="rId12"/>
    <p:sldId id="263" r:id="rId13"/>
    <p:sldId id="264" r:id="rId14"/>
    <p:sldId id="267" r:id="rId15"/>
    <p:sldId id="269" r:id="rId16"/>
    <p:sldId id="265" r:id="rId17"/>
    <p:sldId id="266" r:id="rId18"/>
    <p:sldId id="268" r:id="rId19"/>
    <p:sldId id="279" r:id="rId20"/>
    <p:sldId id="278" r:id="rId21"/>
    <p:sldId id="277" r:id="rId22"/>
    <p:sldId id="280" r:id="rId23"/>
    <p:sldId id="281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183ABF-5DA4-4A9E-BA08-094F460ECE97}" type="datetimeFigureOut">
              <a:rPr lang="en-US" smtClean="0"/>
              <a:pPr/>
              <a:t>5/28/2012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98916B-5320-499E-A2FC-54FDEC050FF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590800"/>
            <a:ext cx="3276600" cy="33206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INDEXADO EN DW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OLTP </a:t>
            </a:r>
            <a:r>
              <a:rPr lang="en-US" b="1" dirty="0" err="1" smtClean="0"/>
              <a:t>vs</a:t>
            </a:r>
            <a:r>
              <a:rPr lang="en-US" b="1" dirty="0" smtClean="0"/>
              <a:t> OLAP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181983"/>
          <a:ext cx="7391400" cy="3837816"/>
        </p:xfrm>
        <a:graphic>
          <a:graphicData uri="http://schemas.openxmlformats.org/drawingml/2006/table">
            <a:tbl>
              <a:tblPr/>
              <a:tblGrid>
                <a:gridCol w="3695700"/>
                <a:gridCol w="3695700"/>
              </a:tblGrid>
              <a:tr h="2795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100" b="1" dirty="0" smtClean="0">
                          <a:latin typeface="Calibri"/>
                          <a:ea typeface="Calibri"/>
                          <a:cs typeface="Times New Roman"/>
                        </a:rPr>
                        <a:t>OLTP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100" b="1">
                          <a:latin typeface="Calibri"/>
                          <a:ea typeface="Calibri"/>
                          <a:cs typeface="Times New Roman"/>
                        </a:rPr>
                        <a:t>OLAP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Datos actuales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Datos actuales e históricos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Para procesamiento transaccional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Para intereses de negocios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Consultas simples y conocidas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Consultas complejas (Ad hoc)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Consultas sobre pocas tablas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Consultas sobre múltiples tablas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Foundset pequeños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Foundset grandes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Transacciones cortas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Transacciones largas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Update/Select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Select (Solo Lecturas)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Actualizaciones en tiempo real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Actualizaciones masivas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Ruta de acceso conocida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Ruta de acceso no conocida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 de registros únicos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 agregadas y agrupadas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Consultas de alta selectividad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Consultas de poca selectividad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Bajo procesamiento y bajo I/O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Alto procesamiento y alto I/O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Tiempo de respuesta no depende del tamaño de la DB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Tiempo de respuesta depende del tamaño de la DB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>
                          <a:latin typeface="Calibri"/>
                          <a:ea typeface="Calibri"/>
                          <a:cs typeface="Times New Roman"/>
                        </a:rPr>
                        <a:t>Modelo Entidad Relación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000" dirty="0">
                          <a:latin typeface="Calibri"/>
                          <a:ea typeface="Calibri"/>
                          <a:cs typeface="Times New Roman"/>
                        </a:rPr>
                        <a:t>Modelo multidimensional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Qué</a:t>
            </a:r>
            <a:r>
              <a:rPr lang="en-US" b="1" dirty="0" smtClean="0"/>
              <a:t> hay </a:t>
            </a:r>
            <a:r>
              <a:rPr lang="en-US" b="1" dirty="0" err="1" smtClean="0"/>
              <a:t>que</a:t>
            </a:r>
            <a:r>
              <a:rPr lang="en-US" b="1" dirty="0" smtClean="0"/>
              <a:t> saber </a:t>
            </a:r>
            <a:r>
              <a:rPr lang="en-US" b="1" dirty="0" err="1" smtClean="0"/>
              <a:t>primero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CR" dirty="0" smtClean="0"/>
              <a:t>Características de la columna indexada:</a:t>
            </a:r>
          </a:p>
          <a:p>
            <a:pPr lvl="0" algn="just"/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Cardinalidad</a:t>
            </a:r>
            <a:r>
              <a:rPr lang="en-US" dirty="0" smtClean="0"/>
              <a:t>: </a:t>
            </a:r>
            <a:r>
              <a:rPr lang="en-US" dirty="0" err="1" smtClean="0"/>
              <a:t>cantidad</a:t>
            </a:r>
            <a:r>
              <a:rPr lang="en-US" dirty="0" smtClean="0"/>
              <a:t> de </a:t>
            </a:r>
            <a:r>
              <a:rPr lang="en-US" dirty="0" err="1" smtClean="0"/>
              <a:t>distintos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encontrados</a:t>
            </a:r>
            <a:r>
              <a:rPr lang="en-US" dirty="0" smtClean="0"/>
              <a:t> en la </a:t>
            </a:r>
            <a:r>
              <a:rPr lang="en-US" dirty="0" err="1" smtClean="0"/>
              <a:t>columna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Distribución</a:t>
            </a:r>
            <a:r>
              <a:rPr lang="en-US" dirty="0" smtClean="0"/>
              <a:t>: </a:t>
            </a:r>
            <a:r>
              <a:rPr lang="en-US" dirty="0" err="1" smtClean="0"/>
              <a:t>frecuencia</a:t>
            </a:r>
            <a:r>
              <a:rPr lang="en-US" dirty="0" smtClean="0"/>
              <a:t> con la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encuentran</a:t>
            </a:r>
            <a:r>
              <a:rPr lang="en-US" dirty="0" smtClean="0"/>
              <a:t> </a:t>
            </a:r>
            <a:r>
              <a:rPr lang="en-US" dirty="0" err="1" smtClean="0"/>
              <a:t>esos</a:t>
            </a:r>
            <a:r>
              <a:rPr lang="en-US" dirty="0" smtClean="0"/>
              <a:t> </a:t>
            </a:r>
            <a:r>
              <a:rPr lang="en-US" dirty="0" err="1" smtClean="0"/>
              <a:t>distintos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en la </a:t>
            </a:r>
            <a:r>
              <a:rPr lang="en-US" dirty="0" err="1" smtClean="0"/>
              <a:t>columna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Rango</a:t>
            </a:r>
            <a:r>
              <a:rPr lang="en-US" dirty="0" smtClean="0"/>
              <a:t> de </a:t>
            </a:r>
            <a:r>
              <a:rPr lang="en-US" dirty="0" err="1" smtClean="0"/>
              <a:t>Valores</a:t>
            </a:r>
            <a:r>
              <a:rPr lang="en-US" dirty="0" smtClean="0"/>
              <a:t>: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máximo</a:t>
            </a:r>
            <a:r>
              <a:rPr lang="en-US" dirty="0" smtClean="0"/>
              <a:t> y </a:t>
            </a:r>
            <a:r>
              <a:rPr lang="en-US" dirty="0" err="1" smtClean="0"/>
              <a:t>mínimo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encuentran</a:t>
            </a:r>
            <a:r>
              <a:rPr lang="en-US" dirty="0" smtClean="0"/>
              <a:t> en la </a:t>
            </a:r>
            <a:r>
              <a:rPr lang="en-US" dirty="0" err="1" smtClean="0"/>
              <a:t>columna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Qué</a:t>
            </a:r>
            <a:r>
              <a:rPr lang="en-US" b="1" dirty="0" smtClean="0"/>
              <a:t> hay </a:t>
            </a:r>
            <a:r>
              <a:rPr lang="en-US" b="1" dirty="0" err="1" smtClean="0"/>
              <a:t>que</a:t>
            </a:r>
            <a:r>
              <a:rPr lang="en-US" b="1" dirty="0" smtClean="0"/>
              <a:t> saber </a:t>
            </a:r>
            <a:r>
              <a:rPr lang="en-US" b="1" dirty="0" err="1" smtClean="0"/>
              <a:t>primero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CR" dirty="0" smtClean="0"/>
              <a:t>Características de los datos y las consultas:</a:t>
            </a:r>
            <a:endParaRPr lang="en-US" dirty="0" smtClean="0"/>
          </a:p>
          <a:p>
            <a:pPr lvl="0">
              <a:buNone/>
            </a:pPr>
            <a:r>
              <a:rPr lang="es-CR" dirty="0" smtClean="0"/>
              <a:t>	</a:t>
            </a:r>
          </a:p>
          <a:p>
            <a:pPr lvl="0" algn="just">
              <a:buNone/>
            </a:pPr>
            <a:r>
              <a:rPr lang="es-CR" dirty="0" smtClean="0"/>
              <a:t>	Conocer las columnas que serán utilizadas en la consulta es útil para elegir los apropiados tipos de índices que se ocuparán. (columnas seleccionadas, columnas utilizadas en los </a:t>
            </a:r>
            <a:r>
              <a:rPr lang="es-CR" dirty="0" err="1" smtClean="0"/>
              <a:t>join</a:t>
            </a:r>
            <a:r>
              <a:rPr lang="es-CR" dirty="0" smtClean="0"/>
              <a:t>, columnas utilizadas en el ORDER BY, columnas utilizadas en el GROUP BY)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b="1" dirty="0" smtClean="0"/>
              <a:t>Indexando dimensiones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sz="2200" dirty="0" smtClean="0"/>
              <a:t>Las tablas de dimensiones tienen siempre una llave primaria, la cual no es una “llave natural”, en este caso no se debe utilizar índices “</a:t>
            </a:r>
            <a:r>
              <a:rPr lang="es-CR" sz="2200" dirty="0" err="1" smtClean="0"/>
              <a:t>clustered</a:t>
            </a:r>
            <a:r>
              <a:rPr lang="es-CR" sz="2200" dirty="0" smtClean="0"/>
              <a:t>“.</a:t>
            </a:r>
          </a:p>
          <a:p>
            <a:pPr algn="just">
              <a:buNone/>
            </a:pPr>
            <a:endParaRPr lang="en-US" sz="2200" dirty="0" smtClean="0"/>
          </a:p>
          <a:p>
            <a:pPr algn="just"/>
            <a:r>
              <a:rPr lang="es-CR" sz="2200" dirty="0" smtClean="0"/>
              <a:t>La tabla de dimensión tendrá una llave natural o llave “transaccional”, cuya fuente es el sistema transaccional. Aunque esta llave pueda no ser única se debe crear un índice “</a:t>
            </a:r>
            <a:r>
              <a:rPr lang="es-CR" sz="2200" dirty="0" err="1" smtClean="0"/>
              <a:t>clustered</a:t>
            </a:r>
            <a:r>
              <a:rPr lang="es-CR" sz="2200" dirty="0" smtClean="0"/>
              <a:t>” utilizando esta columna, de esta manera se mejorará la respuesta de las consultas que utilicen esta llave en el WHERE.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b="1" dirty="0" smtClean="0"/>
              <a:t>Indexando dimensiones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Utilizar la “llave natural” para crear el índice también ayuda a prevenir problemas de bloqueo escalado (registro-tabla, bloqueos de intensión) durante el proceso de ETL. </a:t>
            </a:r>
            <a:endParaRPr lang="es-CR" dirty="0" smtClean="0"/>
          </a:p>
          <a:p>
            <a:pPr algn="just"/>
            <a:r>
              <a:rPr lang="es-CR" dirty="0" smtClean="0"/>
              <a:t>Si </a:t>
            </a:r>
            <a:r>
              <a:rPr lang="es-CR" dirty="0" smtClean="0"/>
              <a:t>se crea el índice sobre la llave primaria y el proceso de ETL debe agregar datos nuevos, estos se agregarán al final de la tabla (física) y provocará un bloqueo escalado de registro-tabla, lo cual afectaría otros procesos concurrentes.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b="1" dirty="0" smtClean="0"/>
              <a:t>Indexando dimensiones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Si hay alguna otra columna en la tabla de dimensión que vaya a ser utilizada constantemente en búsquedas, ordenamientos y/o agrupamientos, entonces se deben crear índices </a:t>
            </a:r>
            <a:r>
              <a:rPr lang="es-CR" dirty="0" smtClean="0"/>
              <a:t>non-</a:t>
            </a:r>
            <a:r>
              <a:rPr lang="es-CR" dirty="0" err="1" smtClean="0"/>
              <a:t>clústered</a:t>
            </a:r>
            <a:r>
              <a:rPr lang="es-CR" dirty="0" smtClean="0"/>
              <a:t> </a:t>
            </a:r>
            <a:r>
              <a:rPr lang="es-CR" dirty="0" smtClean="0"/>
              <a:t>sobre esas columnas.</a:t>
            </a:r>
            <a:endParaRPr lang="en-US" dirty="0" smtClean="0"/>
          </a:p>
          <a:p>
            <a:pPr algn="just"/>
            <a:r>
              <a:rPr lang="es-CR" dirty="0" smtClean="0"/>
              <a:t>Si existen jerarquías dentro de las tablas de dimensiones (categoría - </a:t>
            </a:r>
            <a:r>
              <a:rPr lang="es-CR" dirty="0" err="1" smtClean="0"/>
              <a:t>subcategoría</a:t>
            </a:r>
            <a:r>
              <a:rPr lang="es-CR" dirty="0" smtClean="0"/>
              <a:t> – producto), entonces se debe considerar agregar también un índice </a:t>
            </a:r>
            <a:r>
              <a:rPr lang="es-CR" dirty="0" smtClean="0"/>
              <a:t>non-</a:t>
            </a:r>
            <a:r>
              <a:rPr lang="es-CR" dirty="0" err="1" smtClean="0"/>
              <a:t>clústered</a:t>
            </a:r>
            <a:r>
              <a:rPr lang="es-CR" dirty="0" smtClean="0"/>
              <a:t> que </a:t>
            </a:r>
            <a:r>
              <a:rPr lang="es-CR" dirty="0" smtClean="0"/>
              <a:t>contenga los componentes de la jerarquía.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Indexando</a:t>
            </a:r>
            <a:r>
              <a:rPr lang="en-US" b="1" dirty="0" smtClean="0"/>
              <a:t> </a:t>
            </a:r>
            <a:r>
              <a:rPr lang="en-US" b="1" dirty="0" err="1" smtClean="0"/>
              <a:t>hechos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sz="2200" dirty="0" smtClean="0"/>
              <a:t>Indexar las tablas de hechos es similar a indexar las dimensiones. La inteligencia de negocios la mayoría de las veces incluye el componente fecha/hora, por lo que la tabla de </a:t>
            </a:r>
            <a:r>
              <a:rPr lang="es-CR" sz="2200" dirty="0" smtClean="0"/>
              <a:t>hechos </a:t>
            </a:r>
            <a:r>
              <a:rPr lang="es-CR" sz="2200" dirty="0" smtClean="0"/>
              <a:t>siempre tendrá una columna con este valor y crear un índice clúster es la mejor opción para mejorar el rendimiento.</a:t>
            </a:r>
          </a:p>
          <a:p>
            <a:pPr>
              <a:buNone/>
            </a:pPr>
            <a:endParaRPr lang="en-US" sz="2200" dirty="0" smtClean="0"/>
          </a:p>
          <a:p>
            <a:pPr algn="just"/>
            <a:r>
              <a:rPr lang="es-CR" sz="2200" dirty="0" smtClean="0"/>
              <a:t>También se deben crear índices no-clúster utilizando cada una de las llaves foráneas y se debe considerar crear índices combinando estas llaves foráneas y la columna de la fecha.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Indexando</a:t>
            </a:r>
            <a:r>
              <a:rPr lang="en-US" b="1" dirty="0" smtClean="0"/>
              <a:t> </a:t>
            </a:r>
            <a:r>
              <a:rPr lang="en-US" b="1" dirty="0" err="1" smtClean="0"/>
              <a:t>hechos</a:t>
            </a:r>
            <a:r>
              <a:rPr lang="en-US" b="1" dirty="0" smtClean="0"/>
              <a:t> (EXTRA)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/>
          <a:lstStyle/>
          <a:p>
            <a:pPr algn="just"/>
            <a:r>
              <a:rPr lang="es-CR" sz="2200" dirty="0" smtClean="0"/>
              <a:t>Para mejorar el rendimiento se puede utilizar particionamiento para la tabla de hechos, utilizando la columna de fecha como la llave del particionamiento y creando un índice clúster con esa misma </a:t>
            </a:r>
            <a:r>
              <a:rPr lang="es-CR" sz="2200" dirty="0" smtClean="0"/>
              <a:t>columna.</a:t>
            </a:r>
          </a:p>
          <a:p>
            <a:pPr algn="just"/>
            <a:r>
              <a:rPr lang="es-CR" sz="2200" dirty="0" smtClean="0"/>
              <a:t>De </a:t>
            </a:r>
            <a:r>
              <a:rPr lang="es-CR" sz="2200" dirty="0" smtClean="0"/>
              <a:t>esta manera el índice se </a:t>
            </a:r>
            <a:r>
              <a:rPr lang="es-CR" sz="2200" dirty="0" err="1" smtClean="0"/>
              <a:t>particionará</a:t>
            </a:r>
            <a:r>
              <a:rPr lang="es-CR" sz="2200" dirty="0" smtClean="0"/>
              <a:t> de la misma manera que la tabla, y se podría decir que la tabla y el índice están alineados, obteniendo un rendimiento óptimo </a:t>
            </a:r>
            <a:r>
              <a:rPr lang="es-CR" sz="2200" dirty="0" smtClean="0"/>
              <a:t>a </a:t>
            </a:r>
            <a:r>
              <a:rPr lang="es-CR" sz="2200" dirty="0" smtClean="0"/>
              <a:t>la hora de realizar las consultas.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Técnicas</a:t>
            </a:r>
            <a:r>
              <a:rPr lang="en-US" b="1" dirty="0" smtClean="0"/>
              <a:t> de </a:t>
            </a:r>
            <a:r>
              <a:rPr lang="en-US" b="1" dirty="0" err="1" smtClean="0"/>
              <a:t>indexado</a:t>
            </a:r>
            <a:r>
              <a:rPr lang="en-US" b="1" dirty="0" smtClean="0"/>
              <a:t> en DW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R" dirty="0" smtClean="0"/>
              <a:t>Índice Árbol Balanceado: Cada objeto en la estructura de árbol es un grupo de claves del índice ordenadas llamadas páginas del índice.</a:t>
            </a:r>
          </a:p>
          <a:p>
            <a:pPr algn="just"/>
            <a:endParaRPr lang="en-US" dirty="0" smtClean="0"/>
          </a:p>
          <a:p>
            <a:pPr algn="just"/>
            <a:r>
              <a:rPr lang="es-CR" dirty="0" smtClean="0"/>
              <a:t>Listas </a:t>
            </a:r>
            <a:r>
              <a:rPr lang="es-CR" dirty="0" smtClean="0"/>
              <a:t>Invertidas</a:t>
            </a:r>
            <a:r>
              <a:rPr lang="es-CR" dirty="0" smtClean="0"/>
              <a:t>: Cada hoja del árbol apunta a </a:t>
            </a:r>
            <a:r>
              <a:rPr lang="es-AR" dirty="0" smtClean="0"/>
              <a:t>un conjunto de una o más claves primarias </a:t>
            </a:r>
            <a:r>
              <a:rPr lang="es-CR" dirty="0" smtClean="0"/>
              <a:t>(lista invertida)</a:t>
            </a:r>
            <a:r>
              <a:rPr lang="es-AR" dirty="0" smtClean="0"/>
              <a:t>, agrupadas por una llave secundaria. Este tipo de índice es típico para DW donde casi nunca hay actualizaciones. </a:t>
            </a:r>
            <a:endParaRPr lang="en-US" dirty="0" smtClean="0"/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Técnicas</a:t>
            </a:r>
            <a:r>
              <a:rPr lang="en-US" b="1" dirty="0" smtClean="0"/>
              <a:t> de </a:t>
            </a:r>
            <a:r>
              <a:rPr lang="en-US" b="1" dirty="0" err="1" smtClean="0"/>
              <a:t>indexado</a:t>
            </a:r>
            <a:r>
              <a:rPr lang="en-US" b="1" dirty="0" smtClean="0"/>
              <a:t> en DW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R" dirty="0" err="1" smtClean="0"/>
              <a:t>Indice</a:t>
            </a:r>
            <a:r>
              <a:rPr lang="es-CR" dirty="0" smtClean="0"/>
              <a:t> </a:t>
            </a:r>
            <a:r>
              <a:rPr lang="es-CR" dirty="0" err="1" smtClean="0"/>
              <a:t>Bitmap</a:t>
            </a:r>
            <a:r>
              <a:rPr lang="es-CR" dirty="0" smtClean="0"/>
              <a:t>: Cada hoja del árbol apunta a </a:t>
            </a:r>
            <a:r>
              <a:rPr lang="es-ES" dirty="0" smtClean="0"/>
              <a:t>un mapa de bits para cada valor clave del índice. Cada bit del mapa corresponde a un </a:t>
            </a:r>
            <a:r>
              <a:rPr lang="es-ES" dirty="0" err="1" smtClean="0"/>
              <a:t>rowid</a:t>
            </a:r>
            <a:r>
              <a:rPr lang="es-ES" dirty="0" smtClean="0"/>
              <a:t> posible. Si el bit esta en 1, significa que el </a:t>
            </a:r>
            <a:r>
              <a:rPr lang="es-ES" dirty="0" err="1" smtClean="0"/>
              <a:t>rowid</a:t>
            </a:r>
            <a:r>
              <a:rPr lang="es-ES" dirty="0" smtClean="0"/>
              <a:t> contiene dicho valor clave. </a:t>
            </a:r>
            <a:r>
              <a:rPr lang="es-CR" dirty="0" smtClean="0"/>
              <a:t>Útiles en DW para cuando se hace </a:t>
            </a:r>
            <a:r>
              <a:rPr lang="es-CR" dirty="0" err="1" smtClean="0"/>
              <a:t>join</a:t>
            </a:r>
            <a:r>
              <a:rPr lang="es-CR" dirty="0" smtClean="0"/>
              <a:t> entre grandes tablas de hechos y pequeñas tablas de dimensiones.</a:t>
            </a:r>
            <a:endParaRPr lang="en-US" dirty="0" smtClean="0"/>
          </a:p>
          <a:p>
            <a:pPr lvl="0" algn="just"/>
            <a:endParaRPr lang="es-CR" dirty="0" smtClean="0"/>
          </a:p>
          <a:p>
            <a:pPr algn="just"/>
            <a:r>
              <a:rPr lang="es-CR" dirty="0" smtClean="0"/>
              <a:t>Índice </a:t>
            </a:r>
            <a:r>
              <a:rPr lang="es-CR" dirty="0" err="1" smtClean="0"/>
              <a:t>Join</a:t>
            </a:r>
            <a:r>
              <a:rPr lang="es-CR" dirty="0" smtClean="0"/>
              <a:t>: Se crea sobre una tabla y cada hoja del árbol apunta </a:t>
            </a:r>
            <a:r>
              <a:rPr lang="es-CR" dirty="0" smtClean="0"/>
              <a:t>al </a:t>
            </a:r>
            <a:r>
              <a:rPr lang="es-CR" dirty="0" smtClean="0"/>
              <a:t>conjunto de registros que resultan de la operación </a:t>
            </a:r>
            <a:r>
              <a:rPr lang="es-CR" dirty="0" err="1" smtClean="0"/>
              <a:t>join</a:t>
            </a:r>
            <a:r>
              <a:rPr lang="es-CR" dirty="0" smtClean="0"/>
              <a:t> con otra tabla. Muy útil en XML DW ya que elimina la necesidad de la operación </a:t>
            </a:r>
            <a:r>
              <a:rPr lang="es-CR" dirty="0" err="1" smtClean="0"/>
              <a:t>join</a:t>
            </a:r>
            <a:r>
              <a:rPr lang="es-CR" dirty="0" smtClean="0"/>
              <a:t> a la hora de las consultas.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Recordando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smtClean="0"/>
              <a:t>Base de </a:t>
            </a:r>
            <a:r>
              <a:rPr lang="en-US" u="sng" dirty="0" err="1" smtClean="0"/>
              <a:t>Datos</a:t>
            </a:r>
            <a:r>
              <a:rPr lang="en-US" dirty="0" smtClean="0"/>
              <a:t>: </a:t>
            </a:r>
            <a:r>
              <a:rPr lang="es-CR" dirty="0" smtClean="0"/>
              <a:t>sistema formado por un conjunto de datos almacenados </a:t>
            </a:r>
            <a:r>
              <a:rPr lang="es-CR" dirty="0" smtClean="0"/>
              <a:t>en archivos en </a:t>
            </a:r>
            <a:r>
              <a:rPr lang="es-CR" dirty="0" smtClean="0"/>
              <a:t>discos.</a:t>
            </a:r>
          </a:p>
          <a:p>
            <a:pPr algn="just"/>
            <a:r>
              <a:rPr lang="es-CR" u="sng" dirty="0" smtClean="0"/>
              <a:t>Almacén de Datos</a:t>
            </a:r>
            <a:r>
              <a:rPr lang="es-CR" dirty="0" smtClean="0"/>
              <a:t>: repositorio grande de datos que son accedidos por medio de una Aplicación de Procesamiento Analítico en Línea (OLAP).</a:t>
            </a:r>
          </a:p>
          <a:p>
            <a:pPr algn="just"/>
            <a:r>
              <a:rPr lang="es-CR" dirty="0" smtClean="0"/>
              <a:t>La </a:t>
            </a:r>
            <a:r>
              <a:rPr lang="es-CR" dirty="0" smtClean="0"/>
              <a:t>mayoría de las consultas son sobre grandes cantidades de información, el procesamiento de estas consultas eficientemente es un asunto de suma importancia.</a:t>
            </a:r>
            <a:endParaRPr lang="en-US" dirty="0" smtClean="0"/>
          </a:p>
          <a:p>
            <a:endParaRPr lang="es-C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Listas</a:t>
            </a:r>
            <a:r>
              <a:rPr lang="en-US" dirty="0" smtClean="0"/>
              <a:t> </a:t>
            </a:r>
            <a:r>
              <a:rPr lang="en-US" b="1" dirty="0" err="1" smtClean="0"/>
              <a:t>Invertidas</a:t>
            </a:r>
            <a:endParaRPr lang="en-US" b="1" dirty="0" smtClean="0"/>
          </a:p>
        </p:txBody>
      </p:sp>
      <p:pic>
        <p:nvPicPr>
          <p:cNvPr id="4" name="Content Placeholder 3" descr="listasinvertid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441" y="2174386"/>
            <a:ext cx="7115759" cy="4150214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Í</a:t>
            </a:r>
            <a:r>
              <a:rPr lang="en-US" b="1" dirty="0" err="1" smtClean="0"/>
              <a:t>ndice</a:t>
            </a:r>
            <a:r>
              <a:rPr lang="en-US" b="1" dirty="0" smtClean="0"/>
              <a:t> Bitmap</a:t>
            </a:r>
            <a:endParaRPr lang="en-US" dirty="0"/>
          </a:p>
        </p:txBody>
      </p:sp>
      <p:pic>
        <p:nvPicPr>
          <p:cNvPr id="5" name="Content Placeholder 4" descr="bitmapinde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133600"/>
            <a:ext cx="6477000" cy="400356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/>
              <a:t>Í</a:t>
            </a:r>
            <a:r>
              <a:rPr lang="en-US" b="1" dirty="0" err="1" smtClean="0"/>
              <a:t>ndice</a:t>
            </a:r>
            <a:r>
              <a:rPr lang="en-US" b="1" dirty="0" smtClean="0"/>
              <a:t> Join</a:t>
            </a:r>
            <a:endParaRPr lang="en-US" dirty="0"/>
          </a:p>
        </p:txBody>
      </p:sp>
      <p:pic>
        <p:nvPicPr>
          <p:cNvPr id="4" name="Content Placeholder 3" descr="joininde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7115" y="1935163"/>
            <a:ext cx="7329770" cy="4389437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Sintaxis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CREATE INDEX </a:t>
            </a:r>
            <a:r>
              <a:rPr lang="en-US" i="1" dirty="0" err="1" smtClean="0"/>
              <a:t>invertedList</a:t>
            </a:r>
            <a:r>
              <a:rPr lang="en-US" i="1" dirty="0" smtClean="0"/>
              <a:t>-index-name </a:t>
            </a:r>
            <a:r>
              <a:rPr lang="en-US" b="1" dirty="0" smtClean="0"/>
              <a:t>ON</a:t>
            </a:r>
            <a:r>
              <a:rPr lang="en-US" dirty="0" smtClean="0"/>
              <a:t> </a:t>
            </a:r>
            <a:r>
              <a:rPr lang="en-US" i="1" dirty="0" err="1" smtClean="0"/>
              <a:t>table_name</a:t>
            </a:r>
            <a:r>
              <a:rPr lang="en-US" i="1" dirty="0" smtClean="0"/>
              <a:t> </a:t>
            </a:r>
            <a:r>
              <a:rPr lang="en-US" b="1" dirty="0" smtClean="0"/>
              <a:t>USING</a:t>
            </a:r>
            <a:r>
              <a:rPr lang="en-US" dirty="0" smtClean="0"/>
              <a:t> gin(</a:t>
            </a:r>
            <a:r>
              <a:rPr lang="en-US" i="1" dirty="0" err="1" smtClean="0"/>
              <a:t>col_name</a:t>
            </a:r>
            <a:r>
              <a:rPr lang="en-US" dirty="0" smtClean="0"/>
              <a:t>);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PostgreSQL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CREATE BITMAP INDEX</a:t>
            </a:r>
            <a:r>
              <a:rPr lang="en-US" b="1" dirty="0" smtClean="0"/>
              <a:t> </a:t>
            </a:r>
            <a:r>
              <a:rPr lang="en-US" i="1" dirty="0" smtClean="0"/>
              <a:t>bitmap-index-name </a:t>
            </a:r>
            <a:r>
              <a:rPr lang="en-US" b="1" dirty="0" smtClean="0"/>
              <a:t>ON</a:t>
            </a:r>
            <a:r>
              <a:rPr lang="en-US" dirty="0" smtClean="0"/>
              <a:t> </a:t>
            </a:r>
            <a:r>
              <a:rPr lang="en-US" i="1" dirty="0" err="1" smtClean="0"/>
              <a:t>table_name</a:t>
            </a:r>
            <a:r>
              <a:rPr lang="en-US" i="1" dirty="0" smtClean="0"/>
              <a:t> (</a:t>
            </a:r>
            <a:r>
              <a:rPr lang="en-US" i="1" dirty="0" err="1" smtClean="0"/>
              <a:t>col_name</a:t>
            </a:r>
            <a:r>
              <a:rPr lang="en-US" i="1" dirty="0" smtClean="0"/>
              <a:t>) </a:t>
            </a:r>
            <a:r>
              <a:rPr lang="en-US" dirty="0" smtClean="0">
                <a:sym typeface="Wingdings" pitchFamily="2" charset="2"/>
              </a:rPr>
              <a:t> Oracle</a:t>
            </a:r>
          </a:p>
          <a:p>
            <a:endParaRPr lang="en-US" b="1" dirty="0" smtClean="0"/>
          </a:p>
          <a:p>
            <a:r>
              <a:rPr lang="en-US" b="1" dirty="0" smtClean="0"/>
              <a:t>CREATE </a:t>
            </a:r>
            <a:r>
              <a:rPr lang="en-US" b="1" dirty="0" smtClean="0"/>
              <a:t>JOIN INDEX</a:t>
            </a:r>
            <a:r>
              <a:rPr lang="en-US" dirty="0" smtClean="0"/>
              <a:t> </a:t>
            </a:r>
            <a:r>
              <a:rPr lang="en-US" i="1" dirty="0" smtClean="0"/>
              <a:t>join-index-name </a:t>
            </a:r>
            <a:r>
              <a:rPr lang="en-US" b="1" dirty="0" smtClean="0"/>
              <a:t>FOR</a:t>
            </a:r>
            <a:r>
              <a:rPr lang="en-US" dirty="0" smtClean="0"/>
              <a:t>  </a:t>
            </a:r>
            <a:r>
              <a:rPr lang="en-US" i="1" dirty="0" smtClean="0"/>
              <a:t>join-clause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 </a:t>
            </a:r>
            <a:r>
              <a:rPr lang="en-US" i="1" dirty="0" err="1" smtClean="0"/>
              <a:t>dbspace</a:t>
            </a:r>
            <a:r>
              <a:rPr lang="en-US" i="1" dirty="0" smtClean="0"/>
              <a:t>-name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Sybase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Referencias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R" dirty="0" err="1" smtClean="0">
                <a:solidFill>
                  <a:schemeClr val="tx2"/>
                </a:solidFill>
              </a:rPr>
              <a:t>Ramakrishnan</a:t>
            </a:r>
            <a:r>
              <a:rPr lang="es-CR" dirty="0" smtClean="0">
                <a:solidFill>
                  <a:schemeClr val="tx2"/>
                </a:solidFill>
              </a:rPr>
              <a:t> – </a:t>
            </a:r>
            <a:r>
              <a:rPr lang="es-CR" dirty="0" err="1" smtClean="0">
                <a:solidFill>
                  <a:schemeClr val="tx2"/>
                </a:solidFill>
              </a:rPr>
              <a:t>Gehrke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R" dirty="0" err="1" smtClean="0"/>
              <a:t>Database</a:t>
            </a:r>
            <a:r>
              <a:rPr lang="es-CR" dirty="0" smtClean="0"/>
              <a:t> Management </a:t>
            </a:r>
            <a:r>
              <a:rPr lang="es-CR" dirty="0" err="1" smtClean="0"/>
              <a:t>System</a:t>
            </a:r>
            <a:endParaRPr lang="en-US" dirty="0" smtClean="0"/>
          </a:p>
          <a:p>
            <a:pPr>
              <a:buNone/>
            </a:pPr>
            <a:r>
              <a:rPr lang="es-CR" i="1" dirty="0" smtClean="0"/>
              <a:t>McGraw-Hill – 2003</a:t>
            </a:r>
            <a:endParaRPr lang="en-US" i="1" dirty="0" smtClean="0"/>
          </a:p>
          <a:p>
            <a:pPr>
              <a:buNone/>
            </a:pPr>
            <a:r>
              <a:rPr lang="es-CR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s-CR" dirty="0" smtClean="0">
                <a:solidFill>
                  <a:schemeClr val="tx2"/>
                </a:solidFill>
              </a:rPr>
              <a:t>Michelle A. </a:t>
            </a:r>
            <a:r>
              <a:rPr lang="es-CR" dirty="0" err="1" smtClean="0">
                <a:solidFill>
                  <a:schemeClr val="tx2"/>
                </a:solidFill>
              </a:rPr>
              <a:t>Poolet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/>
              <a:t>Indexing the Data Warehouse</a:t>
            </a:r>
          </a:p>
          <a:p>
            <a:pPr>
              <a:buNone/>
            </a:pPr>
            <a:r>
              <a:rPr lang="en-US" i="1" dirty="0" smtClean="0"/>
              <a:t>http://www.sqlmag.com/article/sql-server-analysis-services/indexing-the-data-warehouse-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s-CR" dirty="0" err="1" smtClean="0">
                <a:solidFill>
                  <a:schemeClr val="tx2"/>
                </a:solidFill>
              </a:rPr>
              <a:t>Sirirut</a:t>
            </a:r>
            <a:r>
              <a:rPr lang="es-CR" dirty="0" smtClean="0">
                <a:solidFill>
                  <a:schemeClr val="tx2"/>
                </a:solidFill>
              </a:rPr>
              <a:t> </a:t>
            </a:r>
            <a:r>
              <a:rPr lang="es-CR" dirty="0" err="1" smtClean="0">
                <a:solidFill>
                  <a:schemeClr val="tx2"/>
                </a:solidFill>
              </a:rPr>
              <a:t>Vanichayobon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R" dirty="0" err="1" smtClean="0"/>
              <a:t>Indexing</a:t>
            </a:r>
            <a:r>
              <a:rPr lang="es-CR" dirty="0" smtClean="0"/>
              <a:t> </a:t>
            </a:r>
            <a:r>
              <a:rPr lang="es-CR" dirty="0" err="1" smtClean="0"/>
              <a:t>Techniques</a:t>
            </a:r>
            <a:r>
              <a:rPr lang="es-CR" dirty="0" smtClean="0"/>
              <a:t> </a:t>
            </a:r>
            <a:r>
              <a:rPr lang="es-CR" dirty="0" err="1" smtClean="0"/>
              <a:t>for</a:t>
            </a:r>
            <a:r>
              <a:rPr lang="es-CR" dirty="0" smtClean="0"/>
              <a:t> Data </a:t>
            </a:r>
            <a:r>
              <a:rPr lang="es-CR" dirty="0" err="1" smtClean="0"/>
              <a:t>Warehouses</a:t>
            </a:r>
            <a:r>
              <a:rPr lang="es-CR" dirty="0" smtClean="0"/>
              <a:t>’ </a:t>
            </a:r>
            <a:r>
              <a:rPr lang="es-CR" dirty="0" err="1" smtClean="0"/>
              <a:t>Queries</a:t>
            </a:r>
            <a:endParaRPr lang="en-US" dirty="0" smtClean="0"/>
          </a:p>
          <a:p>
            <a:pPr>
              <a:buNone/>
            </a:pPr>
            <a:r>
              <a:rPr lang="es-CR" i="1" dirty="0" smtClean="0"/>
              <a:t>http://www.cs.ou.edu/~database/documents/vg99.pdf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Cómo</a:t>
            </a:r>
            <a:r>
              <a:rPr lang="en-US" b="1" dirty="0" smtClean="0"/>
              <a:t> se </a:t>
            </a:r>
            <a:r>
              <a:rPr lang="en-US" b="1" dirty="0" err="1" smtClean="0"/>
              <a:t>almacenan</a:t>
            </a:r>
            <a:r>
              <a:rPr lang="en-US" b="1" dirty="0" smtClean="0"/>
              <a:t> los </a:t>
            </a:r>
            <a:r>
              <a:rPr lang="en-US" b="1" dirty="0" err="1" smtClean="0"/>
              <a:t>datos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R" dirty="0" smtClean="0"/>
              <a:t>La estructura más simple de archivo es un archivo desordenado o archivo amontonado (</a:t>
            </a:r>
            <a:r>
              <a:rPr lang="es-CR" dirty="0" err="1" smtClean="0"/>
              <a:t>heap</a:t>
            </a:r>
            <a:r>
              <a:rPr lang="es-CR" dirty="0" smtClean="0"/>
              <a:t> </a:t>
            </a:r>
            <a:r>
              <a:rPr lang="es-CR" dirty="0" err="1" smtClean="0"/>
              <a:t>file</a:t>
            </a:r>
            <a:r>
              <a:rPr lang="es-CR" dirty="0" smtClean="0"/>
              <a:t>).</a:t>
            </a:r>
          </a:p>
          <a:p>
            <a:pPr algn="just"/>
            <a:r>
              <a:rPr lang="es-CR" dirty="0" smtClean="0"/>
              <a:t>Los registros en un </a:t>
            </a:r>
            <a:r>
              <a:rPr lang="es-CR" dirty="0" err="1" smtClean="0"/>
              <a:t>heap</a:t>
            </a:r>
            <a:r>
              <a:rPr lang="es-CR" dirty="0" smtClean="0"/>
              <a:t> son almacenados en orden aleatorio a través de las páginas del archivo.</a:t>
            </a:r>
          </a:p>
          <a:p>
            <a:pPr algn="just"/>
            <a:r>
              <a:rPr lang="es-CR" dirty="0" smtClean="0"/>
              <a:t>MSSQL               </a:t>
            </a:r>
            <a:r>
              <a:rPr lang="es-CR" dirty="0" smtClean="0">
                <a:latin typeface="Arial Rounded MT Bold" pitchFamily="34" charset="0"/>
              </a:rPr>
              <a:t>master.mdf</a:t>
            </a:r>
          </a:p>
          <a:p>
            <a:pPr algn="just"/>
            <a:r>
              <a:rPr lang="es-CR" dirty="0" smtClean="0"/>
              <a:t>ORACLE             </a:t>
            </a:r>
            <a:r>
              <a:rPr lang="es-CR" dirty="0" smtClean="0">
                <a:latin typeface="Arial Rounded MT Bold" pitchFamily="34" charset="0"/>
              </a:rPr>
              <a:t>System01.DBF</a:t>
            </a:r>
          </a:p>
          <a:p>
            <a:pPr algn="just"/>
            <a:endParaRPr lang="es-CR" dirty="0" smtClean="0"/>
          </a:p>
          <a:p>
            <a:pPr algn="just"/>
            <a:r>
              <a:rPr lang="es-CR" u="sng" dirty="0" smtClean="0"/>
              <a:t>Í</a:t>
            </a:r>
            <a:r>
              <a:rPr lang="es-CR" u="sng" dirty="0" smtClean="0"/>
              <a:t>ndice</a:t>
            </a:r>
            <a:r>
              <a:rPr lang="es-CR" dirty="0" smtClean="0"/>
              <a:t>: estructura </a:t>
            </a:r>
            <a:r>
              <a:rPr lang="es-CR" dirty="0" smtClean="0"/>
              <a:t>de datos que organiza </a:t>
            </a:r>
            <a:r>
              <a:rPr lang="es-CR" dirty="0" smtClean="0"/>
              <a:t>los registros </a:t>
            </a:r>
            <a:r>
              <a:rPr lang="es-CR" dirty="0" smtClean="0"/>
              <a:t>de datos en el disco para optimizar ciertos tipos de operaciones de </a:t>
            </a:r>
            <a:r>
              <a:rPr lang="es-CR" dirty="0" smtClean="0"/>
              <a:t>recuperación.</a:t>
            </a:r>
            <a:endParaRPr lang="en-US" dirty="0"/>
          </a:p>
        </p:txBody>
      </p:sp>
      <p:sp>
        <p:nvSpPr>
          <p:cNvPr id="4" name="Notched Right Arrow 3"/>
          <p:cNvSpPr/>
          <p:nvPr/>
        </p:nvSpPr>
        <p:spPr>
          <a:xfrm>
            <a:off x="2286000" y="4038600"/>
            <a:ext cx="6858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otched Right Arrow 4"/>
          <p:cNvSpPr/>
          <p:nvPr/>
        </p:nvSpPr>
        <p:spPr>
          <a:xfrm>
            <a:off x="2286000" y="3581400"/>
            <a:ext cx="6858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Clustered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CR" dirty="0" smtClean="0"/>
              <a:t>Establecen el orden físico de los datos en la tabla, por ejemplo, </a:t>
            </a:r>
            <a:r>
              <a:rPr lang="es-CR" i="1" dirty="0" smtClean="0"/>
              <a:t>si en la tabla cantones se establece como llave del índice el nombre del cantón, entonces los datos se ordenara físicamente por el nombre del cantón</a:t>
            </a:r>
            <a:r>
              <a:rPr lang="es-CR" dirty="0" smtClean="0"/>
              <a:t>. </a:t>
            </a:r>
            <a:endParaRPr lang="es-CR" dirty="0" smtClean="0"/>
          </a:p>
          <a:p>
            <a:pPr lvl="0" algn="just"/>
            <a:r>
              <a:rPr lang="es-CR" dirty="0" smtClean="0"/>
              <a:t>Solo </a:t>
            </a:r>
            <a:r>
              <a:rPr lang="es-CR" dirty="0" smtClean="0"/>
              <a:t>puede existir un </a:t>
            </a:r>
            <a:r>
              <a:rPr lang="es-CR" dirty="0" err="1" smtClean="0"/>
              <a:t>Clustered</a:t>
            </a:r>
            <a:r>
              <a:rPr lang="es-CR" u="sng" dirty="0" smtClean="0"/>
              <a:t> </a:t>
            </a:r>
            <a:r>
              <a:rPr lang="es-CR" dirty="0" err="1" smtClean="0"/>
              <a:t>index</a:t>
            </a:r>
            <a:r>
              <a:rPr lang="es-CR" dirty="0" smtClean="0"/>
              <a:t> por </a:t>
            </a:r>
            <a:r>
              <a:rPr lang="es-CR" dirty="0" smtClean="0"/>
              <a:t>tabla.</a:t>
            </a:r>
          </a:p>
          <a:p>
            <a:pPr lvl="0" algn="just"/>
            <a:r>
              <a:rPr lang="es-CR" dirty="0" smtClean="0"/>
              <a:t>Además </a:t>
            </a:r>
            <a:r>
              <a:rPr lang="es-CR" dirty="0" smtClean="0"/>
              <a:t>de ordenar los datos de la tabla, se crea un árbol utilizando al campo llave, que guarda los punteros a los bloques del disco duro donde se encuentran los datos.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Non-Clustered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Este tipo solo crea un una estructura que guarda los punteros a los bloques del disco duro donde se encuentran los datos, utilizando uno o más campos como </a:t>
            </a:r>
            <a:r>
              <a:rPr lang="es-CR" dirty="0" smtClean="0"/>
              <a:t>llave.</a:t>
            </a:r>
          </a:p>
          <a:p>
            <a:pPr algn="just"/>
            <a:r>
              <a:rPr lang="es-CR" dirty="0" smtClean="0"/>
              <a:t>Se </a:t>
            </a:r>
            <a:r>
              <a:rPr lang="es-CR" dirty="0" smtClean="0"/>
              <a:t>pueden tener tantos Non-</a:t>
            </a:r>
            <a:r>
              <a:rPr lang="es-CR" dirty="0" err="1" smtClean="0"/>
              <a:t>Clustered</a:t>
            </a:r>
            <a:r>
              <a:rPr lang="es-CR" dirty="0" smtClean="0"/>
              <a:t> </a:t>
            </a:r>
            <a:r>
              <a:rPr lang="es-CR" dirty="0" err="1" smtClean="0"/>
              <a:t>index</a:t>
            </a:r>
            <a:r>
              <a:rPr lang="es-CR" dirty="0" smtClean="0"/>
              <a:t> sobre una tabla como se </a:t>
            </a:r>
            <a:r>
              <a:rPr lang="es-CR" dirty="0" smtClean="0"/>
              <a:t>necesiten.</a:t>
            </a:r>
          </a:p>
          <a:p>
            <a:pPr algn="just"/>
            <a:r>
              <a:rPr lang="es-CR" dirty="0" smtClean="0"/>
              <a:t>Si </a:t>
            </a:r>
            <a:r>
              <a:rPr lang="es-CR" dirty="0" smtClean="0"/>
              <a:t>cuando se crea el Non-</a:t>
            </a:r>
            <a:r>
              <a:rPr lang="es-CR" dirty="0" err="1" smtClean="0"/>
              <a:t>clustered</a:t>
            </a:r>
            <a:r>
              <a:rPr lang="es-CR" dirty="0" smtClean="0"/>
              <a:t> </a:t>
            </a:r>
            <a:r>
              <a:rPr lang="es-CR" dirty="0" err="1" smtClean="0"/>
              <a:t>index</a:t>
            </a:r>
            <a:r>
              <a:rPr lang="es-CR" dirty="0" smtClean="0"/>
              <a:t> el </a:t>
            </a:r>
            <a:r>
              <a:rPr lang="es-CR" dirty="0" err="1" smtClean="0"/>
              <a:t>Clustered</a:t>
            </a:r>
            <a:r>
              <a:rPr lang="es-CR" dirty="0" smtClean="0"/>
              <a:t> </a:t>
            </a:r>
            <a:r>
              <a:rPr lang="es-CR" dirty="0" err="1" smtClean="0"/>
              <a:t>index</a:t>
            </a:r>
            <a:r>
              <a:rPr lang="es-CR" dirty="0" smtClean="0"/>
              <a:t> ya existe,  el árbol se hace en base a </a:t>
            </a:r>
            <a:r>
              <a:rPr lang="es-CR" dirty="0" smtClean="0"/>
              <a:t>este.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Cómo</a:t>
            </a:r>
            <a:r>
              <a:rPr lang="en-US" b="1" dirty="0" smtClean="0"/>
              <a:t> </a:t>
            </a:r>
            <a:r>
              <a:rPr lang="en-US" b="1" dirty="0" err="1" smtClean="0"/>
              <a:t>funcionan</a:t>
            </a:r>
            <a:r>
              <a:rPr lang="en-US" b="1" dirty="0" smtClean="0"/>
              <a:t> </a:t>
            </a:r>
            <a:r>
              <a:rPr lang="en-US" b="1" dirty="0" err="1" smtClean="0"/>
              <a:t>las</a:t>
            </a:r>
            <a:r>
              <a:rPr lang="en-US" b="1" dirty="0" smtClean="0"/>
              <a:t> </a:t>
            </a:r>
            <a:r>
              <a:rPr lang="en-US" b="1" dirty="0" err="1" smtClean="0"/>
              <a:t>consultas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914400" y="2971800"/>
            <a:ext cx="1219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  Processor</a:t>
            </a:r>
            <a:endParaRPr lang="en-US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6172200" y="3048000"/>
            <a:ext cx="1981200" cy="2209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</a:t>
            </a:r>
            <a:r>
              <a:rPr lang="en-US" dirty="0" smtClean="0"/>
              <a:t>Dictionary</a:t>
            </a:r>
          </a:p>
          <a:p>
            <a:pPr algn="ctr"/>
            <a:r>
              <a:rPr lang="en-US" dirty="0" smtClean="0"/>
              <a:t>-Data</a:t>
            </a:r>
          </a:p>
          <a:p>
            <a:pPr algn="ctr"/>
            <a:r>
              <a:rPr lang="en-US" dirty="0" smtClean="0"/>
              <a:t>-Metadata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3505200"/>
            <a:ext cx="3733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1676400" y="2362200"/>
            <a:ext cx="1143000" cy="609600"/>
          </a:xfrm>
          <a:prstGeom prst="wedgeRoundRect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dirty="0" smtClean="0"/>
              <a:t>Query optimization</a:t>
            </a:r>
            <a:endParaRPr lang="en-US" dirty="0"/>
          </a:p>
        </p:txBody>
      </p:sp>
      <p:sp>
        <p:nvSpPr>
          <p:cNvPr id="16" name="Flowchart: Data 15"/>
          <p:cNvSpPr/>
          <p:nvPr/>
        </p:nvSpPr>
        <p:spPr>
          <a:xfrm>
            <a:off x="2590800" y="3352800"/>
            <a:ext cx="3048000" cy="762000"/>
          </a:xfrm>
          <a:prstGeom prst="flowChartInputOutp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dirty="0" smtClean="0"/>
              <a:t>Hay </a:t>
            </a:r>
            <a:r>
              <a:rPr lang="en-US" dirty="0" err="1" smtClean="0"/>
              <a:t>índices</a:t>
            </a:r>
            <a:r>
              <a:rPr lang="en-US" dirty="0" smtClean="0"/>
              <a:t>?</a:t>
            </a:r>
          </a:p>
          <a:p>
            <a:pPr algn="ctr"/>
            <a:r>
              <a:rPr lang="en-US" dirty="0" err="1" smtClean="0"/>
              <a:t>Cuántos</a:t>
            </a:r>
            <a:r>
              <a:rPr lang="en-US" dirty="0" smtClean="0"/>
              <a:t> </a:t>
            </a:r>
            <a:r>
              <a:rPr lang="en-US" dirty="0" err="1" smtClean="0"/>
              <a:t>niveles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? </a:t>
            </a:r>
          </a:p>
          <a:p>
            <a:pPr algn="ctr"/>
            <a:r>
              <a:rPr lang="en-US" dirty="0" smtClean="0"/>
              <a:t>El </a:t>
            </a:r>
            <a:r>
              <a:rPr lang="en-US" dirty="0" err="1" smtClean="0"/>
              <a:t>índice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/>
              <a:t>ú</a:t>
            </a:r>
            <a:r>
              <a:rPr lang="en-US" dirty="0" err="1" smtClean="0"/>
              <a:t>til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143000" y="4800600"/>
            <a:ext cx="2409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Dictionary: Indices</a:t>
            </a:r>
          </a:p>
          <a:p>
            <a:r>
              <a:rPr lang="en-US" dirty="0" smtClean="0"/>
              <a:t>Data: </a:t>
            </a:r>
            <a:r>
              <a:rPr lang="en-US" dirty="0" err="1" smtClean="0"/>
              <a:t>Registros</a:t>
            </a:r>
            <a:endParaRPr lang="en-US" dirty="0" smtClean="0"/>
          </a:p>
          <a:p>
            <a:r>
              <a:rPr lang="en-US" dirty="0" smtClean="0"/>
              <a:t>Metadata: </a:t>
            </a:r>
            <a:r>
              <a:rPr lang="en-US" dirty="0" err="1" smtClean="0"/>
              <a:t>Estadísticas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Cómo</a:t>
            </a:r>
            <a:r>
              <a:rPr lang="en-US" b="1" dirty="0" smtClean="0"/>
              <a:t> </a:t>
            </a:r>
            <a:r>
              <a:rPr lang="en-US" b="1" dirty="0" err="1" smtClean="0"/>
              <a:t>funcionan</a:t>
            </a:r>
            <a:r>
              <a:rPr lang="en-US" b="1" dirty="0" smtClean="0"/>
              <a:t> los </a:t>
            </a:r>
            <a:r>
              <a:rPr lang="en-US" b="1" dirty="0" err="1" smtClean="0"/>
              <a:t>índices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533400" y="2286000"/>
            <a:ext cx="6477000" cy="1981200"/>
            <a:chOff x="990600" y="2057400"/>
            <a:chExt cx="6477000" cy="1981200"/>
          </a:xfrm>
        </p:grpSpPr>
        <p:sp>
          <p:nvSpPr>
            <p:cNvPr id="4" name="Rectangle 3"/>
            <p:cNvSpPr/>
            <p:nvPr/>
          </p:nvSpPr>
          <p:spPr>
            <a:xfrm>
              <a:off x="3657600" y="2057400"/>
              <a:ext cx="11430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40000" lnSpcReduction="20000"/>
            </a:bodyPr>
            <a:lstStyle/>
            <a:p>
              <a:pPr algn="ctr"/>
              <a:r>
                <a:rPr lang="en-US" dirty="0" err="1" smtClean="0">
                  <a:latin typeface="Arial Rounded MT Bold" pitchFamily="34" charset="0"/>
                </a:rPr>
                <a:t>Alajuelita</a:t>
              </a:r>
              <a:endParaRPr lang="en-US" dirty="0" smtClean="0">
                <a:latin typeface="Arial Rounded MT Bold" pitchFamily="34" charset="0"/>
              </a:endParaRPr>
            </a:p>
            <a:p>
              <a:pPr algn="ctr"/>
              <a:r>
                <a:rPr lang="en-US" dirty="0" smtClean="0">
                  <a:latin typeface="Arial Rounded MT Bold" pitchFamily="34" charset="0"/>
                </a:rPr>
                <a:t>Moravia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990600" y="2209800"/>
              <a:ext cx="6477000" cy="1828800"/>
              <a:chOff x="990600" y="2209800"/>
              <a:chExt cx="6477000" cy="18288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057400" y="2743200"/>
                <a:ext cx="1143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Alajuelita</a:t>
                </a:r>
                <a:endParaRPr lang="en-US" dirty="0" smtClean="0">
                  <a:latin typeface="Arial Rounded MT Bold" pitchFamily="34" charset="0"/>
                </a:endParaRP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Escazu</a:t>
                </a:r>
                <a:endParaRPr lang="en-US" dirty="0" smtClean="0">
                  <a:latin typeface="Arial Rounded MT Bold" pitchFamily="34" charset="0"/>
                </a:endParaRPr>
              </a:p>
              <a:p>
                <a:pPr algn="ctr"/>
                <a:r>
                  <a:rPr lang="en-US" dirty="0" smtClean="0">
                    <a:latin typeface="Arial Rounded MT Bold" pitchFamily="34" charset="0"/>
                  </a:rPr>
                  <a:t>…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257800" y="2743200"/>
                <a:ext cx="1143000" cy="381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r>
                  <a:rPr lang="en-US" dirty="0" smtClean="0">
                    <a:latin typeface="Arial Rounded MT Bold" pitchFamily="34" charset="0"/>
                  </a:rPr>
                  <a:t>Moravia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Tibas</a:t>
                </a:r>
                <a:endParaRPr lang="en-US" dirty="0" smtClean="0">
                  <a:latin typeface="Arial Rounded MT Bold" pitchFamily="34" charset="0"/>
                </a:endParaRPr>
              </a:p>
              <a:p>
                <a:pPr algn="ctr"/>
                <a:r>
                  <a:rPr lang="en-US" dirty="0" smtClean="0">
                    <a:latin typeface="Arial Rounded MT Bold" pitchFamily="34" charset="0"/>
                  </a:rPr>
                  <a:t>…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990600" y="3581400"/>
                <a:ext cx="1371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Alajuelita</a:t>
                </a:r>
                <a:r>
                  <a:rPr lang="en-US" dirty="0" smtClean="0">
                    <a:latin typeface="Arial Rounded MT Bold" pitchFamily="34" charset="0"/>
                  </a:rPr>
                  <a:t>…………..…4526</a:t>
                </a:r>
              </a:p>
              <a:p>
                <a:pPr algn="ctr"/>
                <a:r>
                  <a:rPr lang="en-US" dirty="0" smtClean="0">
                    <a:latin typeface="Arial Rounded MT Bold" pitchFamily="34" charset="0"/>
                  </a:rPr>
                  <a:t>Coronado……………...3265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Desamparados</a:t>
                </a:r>
                <a:r>
                  <a:rPr lang="en-US" dirty="0" smtClean="0">
                    <a:latin typeface="Arial Rounded MT Bold" pitchFamily="34" charset="0"/>
                  </a:rPr>
                  <a:t>………..5897</a:t>
                </a:r>
                <a:endParaRPr lang="en-US" dirty="0">
                  <a:latin typeface="Arial Rounded MT Bold" pitchFamily="34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667000" y="3581400"/>
                <a:ext cx="1371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Escazu</a:t>
                </a:r>
                <a:r>
                  <a:rPr lang="en-US" dirty="0" smtClean="0">
                    <a:latin typeface="Arial Rounded MT Bold" pitchFamily="34" charset="0"/>
                  </a:rPr>
                  <a:t>……………..3612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Grecia</a:t>
                </a:r>
                <a:r>
                  <a:rPr lang="en-US" dirty="0" smtClean="0">
                    <a:latin typeface="Arial Rounded MT Bold" pitchFamily="34" charset="0"/>
                  </a:rPr>
                  <a:t>……………...4322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Goicoechea</a:t>
                </a:r>
                <a:r>
                  <a:rPr lang="en-US" dirty="0" smtClean="0">
                    <a:latin typeface="Arial Rounded MT Bold" pitchFamily="34" charset="0"/>
                  </a:rPr>
                  <a:t>………..1256</a:t>
                </a:r>
                <a:endParaRPr lang="en-US" dirty="0">
                  <a:latin typeface="Arial Rounded MT Bold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419600" y="3581400"/>
                <a:ext cx="1371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r>
                  <a:rPr lang="en-US" dirty="0" smtClean="0">
                    <a:latin typeface="Arial Rounded MT Bold" pitchFamily="34" charset="0"/>
                  </a:rPr>
                  <a:t>Moravia……….………8952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Naranjo</a:t>
                </a:r>
                <a:r>
                  <a:rPr lang="en-US" dirty="0" smtClean="0">
                    <a:latin typeface="Arial Rounded MT Bold" pitchFamily="34" charset="0"/>
                  </a:rPr>
                  <a:t>………….…...1541</a:t>
                </a:r>
              </a:p>
              <a:p>
                <a:pPr algn="ctr"/>
                <a:r>
                  <a:rPr lang="en-US" b="1" dirty="0" err="1" smtClean="0">
                    <a:solidFill>
                      <a:srgbClr val="FF0000"/>
                    </a:solidFill>
                    <a:latin typeface="Arial Rounded MT Bold" pitchFamily="34" charset="0"/>
                  </a:rPr>
                  <a:t>Palmares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 Rounded MT Bold" pitchFamily="34" charset="0"/>
                  </a:rPr>
                  <a:t>………….…..8412</a:t>
                </a:r>
                <a:endParaRPr lang="en-US" b="1" dirty="0">
                  <a:solidFill>
                    <a:srgbClr val="FF0000"/>
                  </a:solidFill>
                  <a:latin typeface="Arial Rounded MT Bold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096000" y="3581400"/>
                <a:ext cx="1371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Tibas</a:t>
                </a:r>
                <a:r>
                  <a:rPr lang="en-US" dirty="0" smtClean="0">
                    <a:latin typeface="Arial Rounded MT Bold" pitchFamily="34" charset="0"/>
                  </a:rPr>
                  <a:t>……………...…1702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Turrialba</a:t>
                </a:r>
                <a:r>
                  <a:rPr lang="en-US" dirty="0" smtClean="0">
                    <a:latin typeface="Arial Rounded MT Bold" pitchFamily="34" charset="0"/>
                  </a:rPr>
                  <a:t>….......…...2268</a:t>
                </a:r>
              </a:p>
              <a:p>
                <a:pPr algn="ctr"/>
                <a:r>
                  <a:rPr lang="en-US" dirty="0" err="1" smtClean="0">
                    <a:latin typeface="Arial Rounded MT Bold" pitchFamily="34" charset="0"/>
                  </a:rPr>
                  <a:t>Upala</a:t>
                </a:r>
                <a:r>
                  <a:rPr lang="en-US" dirty="0" smtClean="0">
                    <a:latin typeface="Arial Rounded MT Bold" pitchFamily="34" charset="0"/>
                  </a:rPr>
                  <a:t>…………...…..6987</a:t>
                </a:r>
                <a:endParaRPr lang="en-US" dirty="0">
                  <a:latin typeface="Arial Rounded MT Bold" pitchFamily="34" charset="0"/>
                </a:endParaRPr>
              </a:p>
            </p:txBody>
          </p:sp>
          <p:cxnSp>
            <p:nvCxnSpPr>
              <p:cNvPr id="14" name="Elbow Connector 13"/>
              <p:cNvCxnSpPr>
                <a:stCxn id="4" idx="1"/>
                <a:endCxn id="5" idx="0"/>
              </p:cNvCxnSpPr>
              <p:nvPr/>
            </p:nvCxnSpPr>
            <p:spPr>
              <a:xfrm rot="10800000" flipV="1">
                <a:off x="2628900" y="2209800"/>
                <a:ext cx="1028700" cy="5334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hape 17"/>
              <p:cNvCxnSpPr>
                <a:stCxn id="4" idx="3"/>
                <a:endCxn id="6" idx="0"/>
              </p:cNvCxnSpPr>
              <p:nvPr/>
            </p:nvCxnSpPr>
            <p:spPr>
              <a:xfrm>
                <a:off x="4800600" y="2209800"/>
                <a:ext cx="1028700" cy="5334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hape 19"/>
              <p:cNvCxnSpPr>
                <a:stCxn id="5" idx="1"/>
                <a:endCxn id="7" idx="0"/>
              </p:cNvCxnSpPr>
              <p:nvPr/>
            </p:nvCxnSpPr>
            <p:spPr>
              <a:xfrm rot="10800000" flipV="1">
                <a:off x="1676400" y="2933700"/>
                <a:ext cx="381000" cy="6477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hape 21"/>
              <p:cNvCxnSpPr>
                <a:stCxn id="5" idx="3"/>
                <a:endCxn id="8" idx="0"/>
              </p:cNvCxnSpPr>
              <p:nvPr/>
            </p:nvCxnSpPr>
            <p:spPr>
              <a:xfrm>
                <a:off x="3200400" y="2933700"/>
                <a:ext cx="152400" cy="6477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hape 23"/>
              <p:cNvCxnSpPr>
                <a:stCxn id="6" idx="1"/>
                <a:endCxn id="9" idx="0"/>
              </p:cNvCxnSpPr>
              <p:nvPr/>
            </p:nvCxnSpPr>
            <p:spPr>
              <a:xfrm rot="10800000" flipV="1">
                <a:off x="5105400" y="2933700"/>
                <a:ext cx="152400" cy="6477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hape 25"/>
              <p:cNvCxnSpPr>
                <a:stCxn id="6" idx="3"/>
                <a:endCxn id="10" idx="0"/>
              </p:cNvCxnSpPr>
              <p:nvPr/>
            </p:nvCxnSpPr>
            <p:spPr>
              <a:xfrm>
                <a:off x="6400800" y="2933700"/>
                <a:ext cx="381000" cy="6477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Rectangle 26"/>
          <p:cNvSpPr/>
          <p:nvPr/>
        </p:nvSpPr>
        <p:spPr>
          <a:xfrm>
            <a:off x="2133600" y="4724400"/>
            <a:ext cx="4191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latin typeface="Arial Rounded MT Bold" pitchFamily="34" charset="0"/>
              </a:rPr>
              <a:t>	</a:t>
            </a:r>
            <a:endParaRPr lang="en-US" sz="700" dirty="0">
              <a:latin typeface="Arial Rounded MT Bold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91000" y="4953000"/>
            <a:ext cx="1774845" cy="1115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4322……..….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Grecia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4526……..…..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Alajuelita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5827…………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Desamparados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6987………...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Upala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b="1" dirty="0" smtClean="0">
                <a:solidFill>
                  <a:srgbClr val="FF0000"/>
                </a:solidFill>
                <a:latin typeface="Arial Rounded MT Bold" pitchFamily="34" charset="0"/>
              </a:rPr>
              <a:t>8412………...</a:t>
            </a:r>
            <a:r>
              <a:rPr lang="en-US" sz="900" b="1" dirty="0" err="1" smtClean="0">
                <a:solidFill>
                  <a:srgbClr val="FF0000"/>
                </a:solidFill>
                <a:latin typeface="Arial Rounded MT Bold" pitchFamily="34" charset="0"/>
              </a:rPr>
              <a:t>Palmares</a:t>
            </a:r>
            <a:endParaRPr lang="en-US" sz="900" b="1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8952…………Moravia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38400" y="4953000"/>
            <a:ext cx="1600200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1256.....…..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Goicoechea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1541……….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Naranjo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1705……....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Tibas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2268……....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Turrialba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3265……...Coronado</a:t>
            </a:r>
          </a:p>
          <a:p>
            <a:pPr>
              <a:spcBef>
                <a:spcPts val="300"/>
              </a:spcBef>
            </a:pPr>
            <a:r>
              <a:rPr lang="en-US" sz="900" dirty="0" smtClean="0">
                <a:solidFill>
                  <a:schemeClr val="lt1"/>
                </a:solidFill>
                <a:latin typeface="Arial Rounded MT Bold" pitchFamily="34" charset="0"/>
              </a:rPr>
              <a:t>3612……....</a:t>
            </a:r>
            <a:r>
              <a:rPr lang="en-US" sz="900" dirty="0" err="1" smtClean="0">
                <a:solidFill>
                  <a:schemeClr val="lt1"/>
                </a:solidFill>
                <a:latin typeface="Arial Rounded MT Bold" pitchFamily="34" charset="0"/>
              </a:rPr>
              <a:t>Escazu</a:t>
            </a:r>
            <a:endParaRPr lang="en-US" sz="900" dirty="0" smtClean="0">
              <a:solidFill>
                <a:schemeClr val="lt1"/>
              </a:solidFill>
              <a:latin typeface="Arial Rounded MT Bold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05600" y="2514600"/>
            <a:ext cx="2153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SELECT </a:t>
            </a:r>
            <a:r>
              <a:rPr lang="en-US" sz="1200" dirty="0" err="1" smtClean="0"/>
              <a:t>CantidadHabitantes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err="1" smtClean="0"/>
              <a:t>Cantones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WHERE </a:t>
            </a:r>
            <a:r>
              <a:rPr lang="en-US" sz="1200" dirty="0" err="1" smtClean="0"/>
              <a:t>Nombre</a:t>
            </a:r>
            <a:r>
              <a:rPr lang="en-US" sz="1200" dirty="0" smtClean="0"/>
              <a:t> = ‘</a:t>
            </a:r>
            <a:r>
              <a:rPr lang="en-US" sz="1200" dirty="0" err="1" smtClean="0"/>
              <a:t>Palmares</a:t>
            </a:r>
            <a:r>
              <a:rPr lang="en-US" sz="1200" dirty="0" smtClean="0"/>
              <a:t>’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4114800" y="1905000"/>
            <a:ext cx="1226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Palmares</a:t>
            </a:r>
            <a:r>
              <a:rPr lang="en-US" sz="800" dirty="0" smtClean="0"/>
              <a:t> &gt;= </a:t>
            </a:r>
            <a:r>
              <a:rPr lang="en-US" sz="800" dirty="0" err="1" smtClean="0"/>
              <a:t>Alajuelita</a:t>
            </a:r>
            <a:r>
              <a:rPr lang="en-US" sz="800" dirty="0" smtClean="0"/>
              <a:t>?</a:t>
            </a:r>
          </a:p>
          <a:p>
            <a:r>
              <a:rPr lang="en-US" sz="800" dirty="0" err="1" smtClean="0"/>
              <a:t>Palmares</a:t>
            </a:r>
            <a:r>
              <a:rPr lang="en-US" sz="800" dirty="0" smtClean="0"/>
              <a:t> &gt;=Moravia?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5486400" y="2590800"/>
            <a:ext cx="1157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Palmares</a:t>
            </a:r>
            <a:r>
              <a:rPr lang="en-US" sz="800" dirty="0" smtClean="0"/>
              <a:t> &gt;= Moravia?</a:t>
            </a:r>
          </a:p>
          <a:p>
            <a:r>
              <a:rPr lang="en-US" sz="800" dirty="0" err="1" smtClean="0"/>
              <a:t>Palmares</a:t>
            </a:r>
            <a:r>
              <a:rPr lang="en-US" sz="800" dirty="0" smtClean="0"/>
              <a:t> &gt;=</a:t>
            </a:r>
            <a:r>
              <a:rPr lang="en-US" sz="800" dirty="0" err="1" smtClean="0"/>
              <a:t>Tibas</a:t>
            </a:r>
            <a:r>
              <a:rPr lang="en-US" sz="800" dirty="0" smtClean="0"/>
              <a:t>?</a:t>
            </a:r>
            <a:endParaRPr lang="en-US" sz="800" dirty="0"/>
          </a:p>
        </p:txBody>
      </p:sp>
      <p:sp>
        <p:nvSpPr>
          <p:cNvPr id="58" name="Curved Right Arrow 57"/>
          <p:cNvSpPr/>
          <p:nvPr/>
        </p:nvSpPr>
        <p:spPr>
          <a:xfrm>
            <a:off x="3962400" y="54102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Curved Right Arrow 58"/>
          <p:cNvSpPr/>
          <p:nvPr/>
        </p:nvSpPr>
        <p:spPr>
          <a:xfrm>
            <a:off x="3962400" y="51054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urved Right Arrow 59"/>
          <p:cNvSpPr/>
          <p:nvPr/>
        </p:nvSpPr>
        <p:spPr>
          <a:xfrm>
            <a:off x="3962400" y="52578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urved Right Arrow 60"/>
          <p:cNvSpPr/>
          <p:nvPr/>
        </p:nvSpPr>
        <p:spPr>
          <a:xfrm>
            <a:off x="3962400" y="55626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Curved Right Arrow 61"/>
          <p:cNvSpPr/>
          <p:nvPr/>
        </p:nvSpPr>
        <p:spPr>
          <a:xfrm>
            <a:off x="3962400" y="57150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Right Arrow 63"/>
          <p:cNvSpPr/>
          <p:nvPr/>
        </p:nvSpPr>
        <p:spPr>
          <a:xfrm>
            <a:off x="3962400" y="58674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Curved Right Arrow 64"/>
          <p:cNvSpPr/>
          <p:nvPr/>
        </p:nvSpPr>
        <p:spPr>
          <a:xfrm>
            <a:off x="3962400" y="49530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Curved Right Arrow 65"/>
          <p:cNvSpPr/>
          <p:nvPr/>
        </p:nvSpPr>
        <p:spPr>
          <a:xfrm>
            <a:off x="2209800" y="54102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Curved Right Arrow 66"/>
          <p:cNvSpPr/>
          <p:nvPr/>
        </p:nvSpPr>
        <p:spPr>
          <a:xfrm>
            <a:off x="2209800" y="51054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Curved Right Arrow 67"/>
          <p:cNvSpPr/>
          <p:nvPr/>
        </p:nvSpPr>
        <p:spPr>
          <a:xfrm>
            <a:off x="2209800" y="52578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Curved Right Arrow 68"/>
          <p:cNvSpPr/>
          <p:nvPr/>
        </p:nvSpPr>
        <p:spPr>
          <a:xfrm>
            <a:off x="2209800" y="55626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Curved Right Arrow 69"/>
          <p:cNvSpPr/>
          <p:nvPr/>
        </p:nvSpPr>
        <p:spPr>
          <a:xfrm>
            <a:off x="2209800" y="57150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Curved Right Arrow 70"/>
          <p:cNvSpPr/>
          <p:nvPr/>
        </p:nvSpPr>
        <p:spPr>
          <a:xfrm>
            <a:off x="2209800" y="58674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Curved Right Arrow 71"/>
          <p:cNvSpPr/>
          <p:nvPr/>
        </p:nvSpPr>
        <p:spPr>
          <a:xfrm>
            <a:off x="2209800" y="4953000"/>
            <a:ext cx="228600" cy="152400"/>
          </a:xfrm>
          <a:prstGeom prst="curvedRightArrow">
            <a:avLst/>
          </a:prstGeom>
          <a:solidFill>
            <a:srgbClr val="FFFF00"/>
          </a:solidFill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Right Arrow 72"/>
          <p:cNvSpPr/>
          <p:nvPr/>
        </p:nvSpPr>
        <p:spPr>
          <a:xfrm rot="2203013">
            <a:off x="4321087" y="2699013"/>
            <a:ext cx="646237" cy="88374"/>
          </a:xfrm>
          <a:prstGeom prst="rightArrow">
            <a:avLst>
              <a:gd name="adj1" fmla="val 38785"/>
              <a:gd name="adj2" fmla="val 44392"/>
            </a:avLst>
          </a:prstGeom>
          <a:solidFill>
            <a:srgbClr val="FFFF00"/>
          </a:solidFill>
          <a:ln w="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Arrow 73"/>
          <p:cNvSpPr/>
          <p:nvPr/>
        </p:nvSpPr>
        <p:spPr>
          <a:xfrm rot="7985631">
            <a:off x="4203696" y="3420360"/>
            <a:ext cx="649162" cy="107704"/>
          </a:xfrm>
          <a:prstGeom prst="rightArrow">
            <a:avLst>
              <a:gd name="adj1" fmla="val 38785"/>
              <a:gd name="adj2" fmla="val 44392"/>
            </a:avLst>
          </a:prstGeom>
          <a:solidFill>
            <a:srgbClr val="FFFF00"/>
          </a:solidFill>
          <a:ln w="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Indices? </a:t>
            </a:r>
            <a:r>
              <a:rPr lang="en-US" b="1" dirty="0" err="1" smtClean="0"/>
              <a:t>Mejora</a:t>
            </a:r>
            <a:r>
              <a:rPr lang="en-US" b="1" dirty="0" smtClean="0"/>
              <a:t> </a:t>
            </a:r>
            <a:r>
              <a:rPr lang="en-US" b="1" dirty="0" err="1" smtClean="0"/>
              <a:t>rendimiento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1219200" y="48768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76400" y="4343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133600" y="48768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38400" y="38100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3200" y="48768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657600" y="48768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200400" y="4343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6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endCxn id="10" idx="1"/>
          </p:cNvCxnSpPr>
          <p:nvPr/>
        </p:nvCxnSpPr>
        <p:spPr>
          <a:xfrm rot="16200000" flipH="1">
            <a:off x="2942945" y="4085945"/>
            <a:ext cx="210110" cy="438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7"/>
          </p:cNvCxnSpPr>
          <p:nvPr/>
        </p:nvCxnSpPr>
        <p:spPr>
          <a:xfrm rot="5400000">
            <a:off x="2180945" y="4085945"/>
            <a:ext cx="210110" cy="438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4" idx="7"/>
          </p:cNvCxnSpPr>
          <p:nvPr/>
        </p:nvCxnSpPr>
        <p:spPr>
          <a:xfrm rot="5400000">
            <a:off x="1571345" y="4771745"/>
            <a:ext cx="210110" cy="13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5"/>
            <a:endCxn id="6" idx="1"/>
          </p:cNvCxnSpPr>
          <p:nvPr/>
        </p:nvCxnSpPr>
        <p:spPr>
          <a:xfrm rot="16200000" flipH="1">
            <a:off x="2028545" y="4771745"/>
            <a:ext cx="210110" cy="13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  <a:endCxn id="8" idx="7"/>
          </p:cNvCxnSpPr>
          <p:nvPr/>
        </p:nvCxnSpPr>
        <p:spPr>
          <a:xfrm rot="5400000">
            <a:off x="3095345" y="4771745"/>
            <a:ext cx="210110" cy="13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5"/>
            <a:endCxn id="9" idx="1"/>
          </p:cNvCxnSpPr>
          <p:nvPr/>
        </p:nvCxnSpPr>
        <p:spPr>
          <a:xfrm rot="16200000" flipH="1">
            <a:off x="3552545" y="4771745"/>
            <a:ext cx="210110" cy="13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2743200" y="4038600"/>
            <a:ext cx="1066800" cy="1066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620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3716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9812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25908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004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0" name="Oval 29"/>
          <p:cNvSpPr/>
          <p:nvPr/>
        </p:nvSpPr>
        <p:spPr>
          <a:xfrm>
            <a:off x="44196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810000" y="2438400"/>
            <a:ext cx="4572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6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5" idx="6"/>
            <a:endCxn id="26" idx="2"/>
          </p:cNvCxnSpPr>
          <p:nvPr/>
        </p:nvCxnSpPr>
        <p:spPr>
          <a:xfrm>
            <a:off x="1219200" y="2667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6" idx="6"/>
            <a:endCxn id="27" idx="2"/>
          </p:cNvCxnSpPr>
          <p:nvPr/>
        </p:nvCxnSpPr>
        <p:spPr>
          <a:xfrm>
            <a:off x="1828800" y="2667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7" idx="6"/>
            <a:endCxn id="28" idx="2"/>
          </p:cNvCxnSpPr>
          <p:nvPr/>
        </p:nvCxnSpPr>
        <p:spPr>
          <a:xfrm>
            <a:off x="2438400" y="2667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8" idx="6"/>
            <a:endCxn id="29" idx="2"/>
          </p:cNvCxnSpPr>
          <p:nvPr/>
        </p:nvCxnSpPr>
        <p:spPr>
          <a:xfrm>
            <a:off x="3048000" y="2667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6"/>
            <a:endCxn id="31" idx="2"/>
          </p:cNvCxnSpPr>
          <p:nvPr/>
        </p:nvCxnSpPr>
        <p:spPr>
          <a:xfrm>
            <a:off x="3657600" y="2667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1" idx="6"/>
            <a:endCxn id="30" idx="2"/>
          </p:cNvCxnSpPr>
          <p:nvPr/>
        </p:nvCxnSpPr>
        <p:spPr>
          <a:xfrm>
            <a:off x="4267200" y="26670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990600" y="2590800"/>
            <a:ext cx="3657600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410200" y="2743200"/>
            <a:ext cx="1524000" cy="304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162800" y="2743200"/>
            <a:ext cx="1524000" cy="304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486400" y="2971800"/>
            <a:ext cx="1066800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391400" y="3048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91400" y="3657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981200" y="3429000"/>
            <a:ext cx="1457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B-Tree Index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Utilizar</a:t>
            </a:r>
            <a:r>
              <a:rPr lang="en-US" b="1" dirty="0" smtClean="0"/>
              <a:t> </a:t>
            </a:r>
            <a:r>
              <a:rPr lang="en-US" b="1" dirty="0" err="1" smtClean="0"/>
              <a:t>índices</a:t>
            </a:r>
            <a:r>
              <a:rPr lang="en-US" b="1" dirty="0" smtClean="0"/>
              <a:t> no </a:t>
            </a:r>
            <a:r>
              <a:rPr lang="en-US" b="1" dirty="0" err="1" smtClean="0"/>
              <a:t>es</a:t>
            </a:r>
            <a:r>
              <a:rPr lang="en-US" b="1" dirty="0" smtClean="0"/>
              <a:t> trivial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CR" dirty="0" smtClean="0"/>
              <a:t>Pocos índices: </a:t>
            </a:r>
          </a:p>
          <a:p>
            <a:pPr algn="just">
              <a:buNone/>
            </a:pPr>
            <a:r>
              <a:rPr lang="es-CR" dirty="0" smtClean="0"/>
              <a:t>		La carga de datos es rápida.</a:t>
            </a:r>
          </a:p>
          <a:p>
            <a:pPr algn="just">
              <a:buNone/>
            </a:pPr>
            <a:r>
              <a:rPr lang="es-CR" dirty="0" smtClean="0"/>
              <a:t>		El tiempo de respuesta en las consultas es lento.</a:t>
            </a:r>
          </a:p>
          <a:p>
            <a:pPr algn="just"/>
            <a:r>
              <a:rPr lang="es-CR" dirty="0" smtClean="0"/>
              <a:t>Muchos índices:</a:t>
            </a:r>
          </a:p>
          <a:p>
            <a:pPr algn="just">
              <a:buNone/>
            </a:pPr>
            <a:r>
              <a:rPr lang="es-CR" dirty="0" smtClean="0"/>
              <a:t>		La carga de datos es lenta.</a:t>
            </a:r>
          </a:p>
          <a:p>
            <a:pPr algn="just">
              <a:buNone/>
            </a:pPr>
            <a:r>
              <a:rPr lang="es-CR" dirty="0" smtClean="0"/>
              <a:t>		La cantidad de espacio aumentará considerablemente.</a:t>
            </a:r>
          </a:p>
          <a:p>
            <a:pPr algn="just">
              <a:buNone/>
            </a:pPr>
            <a:r>
              <a:rPr lang="es-CR" dirty="0" smtClean="0"/>
              <a:t>		Pero reduce el tiempo de espera de las consultas.</a:t>
            </a:r>
          </a:p>
          <a:p>
            <a:pPr algn="just"/>
            <a:r>
              <a:rPr lang="es-CR" dirty="0" smtClean="0"/>
              <a:t>La utilización de índices es común en los Sistemas transaccionales (OLPT), pero </a:t>
            </a:r>
            <a:r>
              <a:rPr lang="es-CR" dirty="0" smtClean="0"/>
              <a:t>las técnicas utilizadas en estos </a:t>
            </a:r>
            <a:r>
              <a:rPr lang="es-CR" dirty="0" smtClean="0"/>
              <a:t>no pueden manejar tanto volumen de datos ni consultas tan complejas y dinámicas como las que hay en los OLAP.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567</TotalTime>
  <Words>1242</Words>
  <Application>Microsoft Office PowerPoint</Application>
  <PresentationFormat>On-screen Show (4:3)</PresentationFormat>
  <Paragraphs>185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INDEXADO EN DW </vt:lpstr>
      <vt:lpstr>Recordando</vt:lpstr>
      <vt:lpstr>Cómo se almacenan los datos</vt:lpstr>
      <vt:lpstr>Clustered Index</vt:lpstr>
      <vt:lpstr>Non-Clustered Index</vt:lpstr>
      <vt:lpstr>Cómo funcionan las consultas</vt:lpstr>
      <vt:lpstr>Cómo funcionan los índices</vt:lpstr>
      <vt:lpstr>Indices? Mejora rendimiento?</vt:lpstr>
      <vt:lpstr>Utilizar índices no es trivial</vt:lpstr>
      <vt:lpstr>OLTP vs OLAP</vt:lpstr>
      <vt:lpstr>Qué hay que saber primero?</vt:lpstr>
      <vt:lpstr>Qué hay que saber primero?</vt:lpstr>
      <vt:lpstr>Indexando dimensiones</vt:lpstr>
      <vt:lpstr>Indexando dimensiones</vt:lpstr>
      <vt:lpstr>Indexando dimensiones</vt:lpstr>
      <vt:lpstr>Indexando hechos</vt:lpstr>
      <vt:lpstr>Indexando hechos (EXTRA)</vt:lpstr>
      <vt:lpstr>Técnicas de indexado en DW</vt:lpstr>
      <vt:lpstr>Técnicas de indexado en DW</vt:lpstr>
      <vt:lpstr>Listas Invertidas</vt:lpstr>
      <vt:lpstr>Índice Bitmap</vt:lpstr>
      <vt:lpstr>Índice Join</vt:lpstr>
      <vt:lpstr>Sintaxis</vt:lpstr>
      <vt:lpstr>Referencias</vt:lpstr>
    </vt:vector>
  </TitlesOfParts>
  <Company>EBRECHA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INDEXADO EN DW </dc:title>
  <dc:creator>Esteban Brenes Chavarría</dc:creator>
  <cp:lastModifiedBy>Esteban Brenes Chavarría</cp:lastModifiedBy>
  <cp:revision>54</cp:revision>
  <dcterms:created xsi:type="dcterms:W3CDTF">2012-05-19T19:34:38Z</dcterms:created>
  <dcterms:modified xsi:type="dcterms:W3CDTF">2012-05-28T18:58:06Z</dcterms:modified>
</cp:coreProperties>
</file>